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7" r:id="rId2"/>
    <p:sldId id="264" r:id="rId3"/>
    <p:sldId id="269" r:id="rId4"/>
    <p:sldId id="272" r:id="rId5"/>
    <p:sldId id="265" r:id="rId6"/>
    <p:sldId id="266" r:id="rId7"/>
    <p:sldId id="268" r:id="rId8"/>
    <p:sldId id="256" r:id="rId9"/>
    <p:sldId id="261" r:id="rId10"/>
    <p:sldId id="270" r:id="rId11"/>
    <p:sldId id="271" r:id="rId12"/>
    <p:sldId id="259" r:id="rId13"/>
    <p:sldId id="263" r:id="rId14"/>
    <p:sldId id="257" r:id="rId15"/>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94" autoAdjust="0"/>
  </p:normalViewPr>
  <p:slideViewPr>
    <p:cSldViewPr>
      <p:cViewPr varScale="1">
        <p:scale>
          <a:sx n="122" d="100"/>
          <a:sy n="122" d="100"/>
        </p:scale>
        <p:origin x="648" y="9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BF3766EA-4014-4F26-B6C5-5CBD3984A6D5}"/>
    <pc:docChg chg="addSld modSld">
      <pc:chgData name="Frank Vermunt" userId="7726e942-e6e7-4d64-919e-4ff01fbbc157" providerId="ADAL" clId="{BF3766EA-4014-4F26-B6C5-5CBD3984A6D5}" dt="2024-11-22T09:55:01.320" v="42" actId="1038"/>
      <pc:docMkLst>
        <pc:docMk/>
      </pc:docMkLst>
      <pc:sldChg chg="addSp modSp new mod">
        <pc:chgData name="Frank Vermunt" userId="7726e942-e6e7-4d64-919e-4ff01fbbc157" providerId="ADAL" clId="{BF3766EA-4014-4F26-B6C5-5CBD3984A6D5}" dt="2024-11-22T09:55:01.320" v="42" actId="1038"/>
        <pc:sldMkLst>
          <pc:docMk/>
          <pc:sldMk cId="1654790731" sldId="272"/>
        </pc:sldMkLst>
        <pc:spChg chg="mod">
          <ac:chgData name="Frank Vermunt" userId="7726e942-e6e7-4d64-919e-4ff01fbbc157" providerId="ADAL" clId="{BF3766EA-4014-4F26-B6C5-5CBD3984A6D5}" dt="2024-11-22T09:54:33.987" v="26" actId="20577"/>
          <ac:spMkLst>
            <pc:docMk/>
            <pc:sldMk cId="1654790731" sldId="272"/>
            <ac:spMk id="2" creationId="{29C75F76-3F93-37A1-C7CB-5963EEF105E1}"/>
          </ac:spMkLst>
        </pc:spChg>
        <pc:picChg chg="add mod">
          <ac:chgData name="Frank Vermunt" userId="7726e942-e6e7-4d64-919e-4ff01fbbc157" providerId="ADAL" clId="{BF3766EA-4014-4F26-B6C5-5CBD3984A6D5}" dt="2024-11-22T09:55:01.320" v="42" actId="1038"/>
          <ac:picMkLst>
            <pc:docMk/>
            <pc:sldMk cId="1654790731" sldId="272"/>
            <ac:picMk id="5" creationId="{82ABEFE9-5254-27B9-C182-873A6506A9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22-11-2024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Dus neem deze brug ergens in Frankrijk. Door natuurkunde weten we dat die draden aan de pilaren een brug kunnen op hoogte houden. Door civiele techniek weten we hoe dik de kabels moeten zijn. En technici samen met ingenieurs </a:t>
            </a:r>
            <a:r>
              <a:rPr lang="nl-NL" dirty="0" err="1"/>
              <a:t>verzinnnen</a:t>
            </a:r>
            <a:r>
              <a:rPr lang="nl-NL" dirty="0"/>
              <a:t> dat er van die rode ondersteuningen nodig zijn tijdens de bouw. Tot slot zijn er betonwerkers die het beton storten. Zo is iedereen nodig. Van technici en ambachtsmensen zijn er de meeste nodig en van onderzoekers het minste. Maar nodig zijn ze allemaal.</a:t>
            </a:r>
          </a:p>
        </p:txBody>
      </p:sp>
      <p:sp>
        <p:nvSpPr>
          <p:cNvPr id="4" name="Slide Number Placeholder 3"/>
          <p:cNvSpPr>
            <a:spLocks noGrp="1"/>
          </p:cNvSpPr>
          <p:nvPr>
            <p:ph type="sldNum" sz="quarter" idx="5"/>
          </p:nvPr>
        </p:nvSpPr>
        <p:spPr/>
        <p:txBody>
          <a:bodyPr/>
          <a:lstStyle/>
          <a:p>
            <a:fld id="{65D23C52-D5D1-47F7-96C3-E68993887164}" type="slidenum">
              <a:rPr lang="nl-NL" smtClean="0"/>
              <a:t>9</a:t>
            </a:fld>
            <a:endParaRPr lang="nl-NL"/>
          </a:p>
        </p:txBody>
      </p:sp>
    </p:spTree>
    <p:extLst>
      <p:ext uri="{BB962C8B-B14F-4D97-AF65-F5344CB8AC3E}">
        <p14:creationId xmlns:p14="http://schemas.microsoft.com/office/powerpoint/2010/main" val="7458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Wetenschap is zeg maar “het weten”. En dan niet denken dat je het weet, maar het echt weten. Daar is heel veel over te vertellen, maar dat komt een andere keer. Laten we kijken wat voor wetenschap er zijn.</a:t>
            </a:r>
          </a:p>
          <a:p>
            <a:r>
              <a:rPr lang="nl-NL" dirty="0"/>
              <a:t>Natuurkunde is een voorbeeld van zuiver wetenschap. Willen weten om het weten, zonder dat het perse nut heeft. Andere van zulke zuivere wetenschappen zijn Wiskunde, Biologie, Scheikunde, Sterrenkunde en zo zijn er nog veel meer. Wat we daar doen is vragen stellen en dan onderzoek doen om de antwoorden te vinden.</a:t>
            </a:r>
          </a:p>
          <a:p>
            <a:r>
              <a:rPr lang="nl-NL" dirty="0"/>
              <a:t>Maar er is ook wetenschap die kan helpen om problemen op te lossen. Dat noemen we toegepaste wetenschap. Bijvoorbeeld Elektrotechniek, Civiele techniek (b.v. bruggen bouwen, huizen bouwen </a:t>
            </a:r>
            <a:r>
              <a:rPr lang="nl-NL" dirty="0" err="1"/>
              <a:t>enz</a:t>
            </a:r>
            <a:r>
              <a:rPr lang="nl-NL" dirty="0"/>
              <a:t>), Werktuigbouwkunde, Biotechnologie en veel meer. Daarbij zeggen we “dit is mijn probleem” en gaan we een oplossing ontwerpen.</a:t>
            </a:r>
          </a:p>
          <a:p>
            <a:r>
              <a:rPr lang="nl-NL" dirty="0"/>
              <a:t>Maar als je die oplossing hebt ontworpen, b.v. een brug over een kanaal, dan staat die brug er nog niet. Die moet gebouwd worden. En dat noemen we dan techniek. Dus hebben we b.v. een lasser nodig die de brug in elkaar last.</a:t>
            </a:r>
          </a:p>
          <a:p>
            <a:endParaRPr lang="nl-NL" dirty="0"/>
          </a:p>
          <a:p>
            <a:r>
              <a:rPr lang="nl-NL" dirty="0"/>
              <a:t>In zuivere wetenschap werken onderzoekers. In toegepaste wetenschap meestal ingenieurs en in de techniek heten de mensen technici en ambachtsmensen. En aan al die mensen hebben we behoefte En welke van die drie pilaren je ook leuk vindt, er is een grote kans om een baan te vinden waarvan je goed kunt leven.</a:t>
            </a:r>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104988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13</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14</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22-11-2024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22-11-2024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teken&#10;&#10;Automatisch gegenereerde beschrijving">
            <a:extLst>
              <a:ext uri="{FF2B5EF4-FFF2-40B4-BE49-F238E27FC236}">
                <a16:creationId xmlns:a16="http://schemas.microsoft.com/office/drawing/2014/main" id="{EA10E837-DFF0-B3B2-E8F6-EA37506DEB06}"/>
              </a:ext>
            </a:extLst>
          </p:cNvPr>
          <p:cNvPicPr>
            <a:picLocks noChangeAspect="1"/>
          </p:cNvPicPr>
          <p:nvPr/>
        </p:nvPicPr>
        <p:blipFill>
          <a:blip r:embed="rId2"/>
          <a:stretch>
            <a:fillRect/>
          </a:stretch>
        </p:blipFill>
        <p:spPr>
          <a:xfrm>
            <a:off x="-58830" y="-28752"/>
            <a:ext cx="9205042" cy="5172252"/>
          </a:xfrm>
          <a:prstGeom prst="rect">
            <a:avLst/>
          </a:prstGeom>
        </p:spPr>
      </p:pic>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Tree>
    <p:extLst>
      <p:ext uri="{BB962C8B-B14F-4D97-AF65-F5344CB8AC3E}">
        <p14:creationId xmlns:p14="http://schemas.microsoft.com/office/powerpoint/2010/main" val="78669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
        <p:nvSpPr>
          <p:cNvPr id="4" name="Rectangle: Rounded Corners 1">
            <a:extLst>
              <a:ext uri="{FF2B5EF4-FFF2-40B4-BE49-F238E27FC236}">
                <a16:creationId xmlns:a16="http://schemas.microsoft.com/office/drawing/2014/main" id="{E728A5DC-34B9-A917-B3F5-81F49BF2E737}"/>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6" name="Rectangle: Rounded Corners 38">
            <a:extLst>
              <a:ext uri="{FF2B5EF4-FFF2-40B4-BE49-F238E27FC236}">
                <a16:creationId xmlns:a16="http://schemas.microsoft.com/office/drawing/2014/main" id="{E86FE6F7-EE76-E8D3-BE6C-786F772CC256}"/>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13" name="Rectangle: Rounded Corners 39">
            <a:extLst>
              <a:ext uri="{FF2B5EF4-FFF2-40B4-BE49-F238E27FC236}">
                <a16:creationId xmlns:a16="http://schemas.microsoft.com/office/drawing/2014/main" id="{EF2C8E34-12FB-8FCE-4FFE-6F959A233A21}"/>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18475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Elektrotechniek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0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0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0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20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2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20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20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20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800200"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t>weten</a:t>
            </a:r>
            <a:r>
              <a:rPr lang="en-US" sz="2600" b="1" dirty="0"/>
              <a:t> of hoe </a:t>
            </a:r>
            <a:r>
              <a:rPr lang="en-US" sz="2600" b="1" dirty="0" err="1"/>
              <a:t>ze</a:t>
            </a:r>
            <a:r>
              <a:rPr lang="en-US" sz="2600" b="1" dirty="0"/>
              <a:t> </a:t>
            </a:r>
            <a:r>
              <a:rPr lang="en-US" sz="2600" b="1" dirty="0" err="1"/>
              <a:t>denken</a:t>
            </a:r>
            <a:endParaRPr lang="en-US" sz="2600" b="1" dirty="0"/>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chemeClr val="tx1"/>
                </a:solidFill>
                <a:effectLst/>
                <a:uLnTx/>
                <a:uFillTx/>
                <a:latin typeface="+mn-lt"/>
                <a:ea typeface="+mn-ea"/>
                <a:cs typeface="+mn-cs"/>
              </a:rPr>
              <a:t>minder </a:t>
            </a:r>
            <a:r>
              <a:rPr kumimoji="0" lang="en-US" sz="1900" b="1" i="0" u="none" strike="noStrike" kern="1200" cap="none" spc="0" normalizeH="0" baseline="0" noProof="0" dirty="0" err="1">
                <a:ln>
                  <a:noFill/>
                </a:ln>
                <a:solidFill>
                  <a:schemeClr val="tx1"/>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E667435-C1EB-1FFD-5EC5-1DFF280286E8}"/>
              </a:ext>
            </a:extLst>
          </p:cNvPr>
          <p:cNvPicPr>
            <a:picLocks noChangeAspect="1"/>
          </p:cNvPicPr>
          <p:nvPr/>
        </p:nvPicPr>
        <p:blipFill>
          <a:blip r:embed="rId2"/>
          <a:stretch>
            <a:fillRect/>
          </a:stretch>
        </p:blipFill>
        <p:spPr>
          <a:xfrm>
            <a:off x="1691680" y="1470576"/>
            <a:ext cx="7452320" cy="2204318"/>
          </a:xfrm>
          <a:prstGeom prst="rect">
            <a:avLst/>
          </a:prstGeom>
        </p:spPr>
      </p:pic>
      <p:sp>
        <p:nvSpPr>
          <p:cNvPr id="6" name="Afgeronde rechthoek 3">
            <a:extLst>
              <a:ext uri="{FF2B5EF4-FFF2-40B4-BE49-F238E27FC236}">
                <a16:creationId xmlns:a16="http://schemas.microsoft.com/office/drawing/2014/main" id="{08B1A885-4F28-A24D-1EDE-770341F4C6F0}"/>
              </a:ext>
            </a:extLst>
          </p:cNvPr>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7" name="Afgeronde rechthoek 4">
            <a:extLst>
              <a:ext uri="{FF2B5EF4-FFF2-40B4-BE49-F238E27FC236}">
                <a16:creationId xmlns:a16="http://schemas.microsoft.com/office/drawing/2014/main" id="{48CCC0A5-E38C-A678-C099-B19BC8C47FAA}"/>
              </a:ext>
            </a:extLst>
          </p:cNvPr>
          <p:cNvSpPr/>
          <p:nvPr/>
        </p:nvSpPr>
        <p:spPr>
          <a:xfrm>
            <a:off x="108518" y="1271375"/>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8" name="Afgeronde rechthoek 5">
            <a:extLst>
              <a:ext uri="{FF2B5EF4-FFF2-40B4-BE49-F238E27FC236}">
                <a16:creationId xmlns:a16="http://schemas.microsoft.com/office/drawing/2014/main" id="{D6A538E9-974E-025E-1BCC-122396E86B0A}"/>
              </a:ext>
            </a:extLst>
          </p:cNvPr>
          <p:cNvSpPr/>
          <p:nvPr/>
        </p:nvSpPr>
        <p:spPr>
          <a:xfrm>
            <a:off x="107504" y="191161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9" name="Afgeronde rechthoek 6">
            <a:extLst>
              <a:ext uri="{FF2B5EF4-FFF2-40B4-BE49-F238E27FC236}">
                <a16:creationId xmlns:a16="http://schemas.microsoft.com/office/drawing/2014/main" id="{16C116CA-4451-48DF-4816-99DF98C9B54F}"/>
              </a:ext>
            </a:extLst>
          </p:cNvPr>
          <p:cNvSpPr/>
          <p:nvPr/>
        </p:nvSpPr>
        <p:spPr>
          <a:xfrm>
            <a:off x="107504" y="255185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11" name="Tekstvak 7">
            <a:extLst>
              <a:ext uri="{FF2B5EF4-FFF2-40B4-BE49-F238E27FC236}">
                <a16:creationId xmlns:a16="http://schemas.microsoft.com/office/drawing/2014/main" id="{7510341E-DDCF-26F6-A4E1-8F32CA09231D}"/>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13" name="Afgeronde rechthoek 9">
            <a:extLst>
              <a:ext uri="{FF2B5EF4-FFF2-40B4-BE49-F238E27FC236}">
                <a16:creationId xmlns:a16="http://schemas.microsoft.com/office/drawing/2014/main" id="{C9629EED-5B28-D2C5-D82B-BA838005214F}"/>
              </a:ext>
            </a:extLst>
          </p:cNvPr>
          <p:cNvSpPr/>
          <p:nvPr/>
        </p:nvSpPr>
        <p:spPr>
          <a:xfrm>
            <a:off x="107504" y="31920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4" name="Afgeronde rechthoek 36">
            <a:extLst>
              <a:ext uri="{FF2B5EF4-FFF2-40B4-BE49-F238E27FC236}">
                <a16:creationId xmlns:a16="http://schemas.microsoft.com/office/drawing/2014/main" id="{6E5DFD7E-A44A-B80A-65A1-52134CE86173}"/>
              </a:ext>
            </a:extLst>
          </p:cNvPr>
          <p:cNvSpPr/>
          <p:nvPr/>
        </p:nvSpPr>
        <p:spPr>
          <a:xfrm>
            <a:off x="107504" y="3832339"/>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TextBox 1">
            <a:extLst>
              <a:ext uri="{FF2B5EF4-FFF2-40B4-BE49-F238E27FC236}">
                <a16:creationId xmlns:a16="http://schemas.microsoft.com/office/drawing/2014/main" id="{06156835-935E-3280-E34E-CA87B3CFFFBF}"/>
              </a:ext>
            </a:extLst>
          </p:cNvPr>
          <p:cNvSpPr txBox="1"/>
          <p:nvPr/>
        </p:nvSpPr>
        <p:spPr>
          <a:xfrm>
            <a:off x="1863195" y="629275"/>
            <a:ext cx="2060733" cy="646331"/>
          </a:xfrm>
          <a:prstGeom prst="rect">
            <a:avLst/>
          </a:prstGeom>
          <a:noFill/>
        </p:spPr>
        <p:txBody>
          <a:bodyPr wrap="square" rtlCol="0">
            <a:spAutoFit/>
          </a:bodyPr>
          <a:lstStyle/>
          <a:p>
            <a:pPr algn="ctr"/>
            <a:r>
              <a:rPr lang="en-US" dirty="0" err="1"/>
              <a:t>Waarom</a:t>
            </a:r>
            <a:r>
              <a:rPr lang="en-US" dirty="0"/>
              <a:t> </a:t>
            </a:r>
            <a:r>
              <a:rPr lang="en-US" dirty="0" err="1"/>
              <a:t>komt</a:t>
            </a:r>
            <a:r>
              <a:rPr lang="en-US" dirty="0"/>
              <a:t> er </a:t>
            </a:r>
            <a:r>
              <a:rPr lang="en-US" dirty="0" err="1"/>
              <a:t>licht</a:t>
            </a:r>
            <a:r>
              <a:rPr lang="en-US" dirty="0"/>
              <a:t> van een lamp...</a:t>
            </a:r>
            <a:endParaRPr lang="en-GB" dirty="0"/>
          </a:p>
        </p:txBody>
      </p:sp>
      <p:sp>
        <p:nvSpPr>
          <p:cNvPr id="3" name="TextBox 2">
            <a:extLst>
              <a:ext uri="{FF2B5EF4-FFF2-40B4-BE49-F238E27FC236}">
                <a16:creationId xmlns:a16="http://schemas.microsoft.com/office/drawing/2014/main" id="{F7571708-9639-175E-23A2-81007857ACBE}"/>
              </a:ext>
            </a:extLst>
          </p:cNvPr>
          <p:cNvSpPr txBox="1"/>
          <p:nvPr/>
        </p:nvSpPr>
        <p:spPr>
          <a:xfrm>
            <a:off x="4495994" y="629275"/>
            <a:ext cx="1800200" cy="646331"/>
          </a:xfrm>
          <a:prstGeom prst="rect">
            <a:avLst/>
          </a:prstGeom>
          <a:noFill/>
        </p:spPr>
        <p:txBody>
          <a:bodyPr wrap="square" rtlCol="0">
            <a:spAutoFit/>
          </a:bodyPr>
          <a:lstStyle/>
          <a:p>
            <a:pPr algn="ctr"/>
            <a:r>
              <a:rPr lang="en-US" dirty="0" err="1"/>
              <a:t>Waarom</a:t>
            </a:r>
            <a:r>
              <a:rPr lang="en-US" dirty="0"/>
              <a:t> </a:t>
            </a:r>
            <a:r>
              <a:rPr lang="en-US" dirty="0" err="1"/>
              <a:t>ontploft</a:t>
            </a:r>
            <a:r>
              <a:rPr lang="en-US" dirty="0"/>
              <a:t> </a:t>
            </a:r>
            <a:r>
              <a:rPr lang="en-US" dirty="0" err="1"/>
              <a:t>buskruit</a:t>
            </a:r>
            <a:r>
              <a:rPr lang="en-US" dirty="0"/>
              <a:t>...</a:t>
            </a:r>
            <a:endParaRPr lang="en-GB" dirty="0"/>
          </a:p>
        </p:txBody>
      </p:sp>
      <p:sp>
        <p:nvSpPr>
          <p:cNvPr id="4" name="TextBox 3">
            <a:extLst>
              <a:ext uri="{FF2B5EF4-FFF2-40B4-BE49-F238E27FC236}">
                <a16:creationId xmlns:a16="http://schemas.microsoft.com/office/drawing/2014/main" id="{F592BB2C-3563-5149-2BA2-C27A7E50153E}"/>
              </a:ext>
            </a:extLst>
          </p:cNvPr>
          <p:cNvSpPr txBox="1"/>
          <p:nvPr/>
        </p:nvSpPr>
        <p:spPr>
          <a:xfrm>
            <a:off x="6726261" y="629275"/>
            <a:ext cx="2422991" cy="646331"/>
          </a:xfrm>
          <a:prstGeom prst="rect">
            <a:avLst/>
          </a:prstGeom>
          <a:noFill/>
        </p:spPr>
        <p:txBody>
          <a:bodyPr wrap="square" rtlCol="0">
            <a:spAutoFit/>
          </a:bodyPr>
          <a:lstStyle/>
          <a:p>
            <a:pPr algn="ctr"/>
            <a:r>
              <a:rPr lang="en-US" dirty="0" err="1"/>
              <a:t>Waarom</a:t>
            </a:r>
            <a:r>
              <a:rPr lang="en-US" dirty="0"/>
              <a:t> is een boom </a:t>
            </a:r>
            <a:r>
              <a:rPr lang="en-US" dirty="0" err="1"/>
              <a:t>ook</a:t>
            </a:r>
            <a:r>
              <a:rPr lang="en-US" dirty="0"/>
              <a:t> een plant...</a:t>
            </a:r>
            <a:endParaRPr lang="en-GB" dirty="0"/>
          </a:p>
        </p:txBody>
      </p:sp>
      <p:sp>
        <p:nvSpPr>
          <p:cNvPr id="31" name="Rectangle 30">
            <a:extLst>
              <a:ext uri="{FF2B5EF4-FFF2-40B4-BE49-F238E27FC236}">
                <a16:creationId xmlns:a16="http://schemas.microsoft.com/office/drawing/2014/main" id="{4B0C1AB8-61EA-8FD2-FA5C-30E46FAFFA83}"/>
              </a:ext>
            </a:extLst>
          </p:cNvPr>
          <p:cNvSpPr/>
          <p:nvPr/>
        </p:nvSpPr>
        <p:spPr>
          <a:xfrm>
            <a:off x="1691680" y="646331"/>
            <a:ext cx="7452320" cy="302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CB8A70C-DDD9-FEC4-1574-79FE03AD12A6}"/>
              </a:ext>
            </a:extLst>
          </p:cNvPr>
          <p:cNvPicPr>
            <a:picLocks noChangeAspect="1"/>
          </p:cNvPicPr>
          <p:nvPr/>
        </p:nvPicPr>
        <p:blipFill>
          <a:blip r:embed="rId3"/>
          <a:stretch>
            <a:fillRect/>
          </a:stretch>
        </p:blipFill>
        <p:spPr>
          <a:xfrm>
            <a:off x="3859917" y="204788"/>
            <a:ext cx="4542015" cy="4389835"/>
          </a:xfrm>
          <a:prstGeom prst="rect">
            <a:avLst/>
          </a:prstGeom>
          <a:noFill/>
        </p:spPr>
      </p:pic>
      <p:cxnSp>
        <p:nvCxnSpPr>
          <p:cNvPr id="16" name="Straight Arrow Connector 15">
            <a:extLst>
              <a:ext uri="{FF2B5EF4-FFF2-40B4-BE49-F238E27FC236}">
                <a16:creationId xmlns:a16="http://schemas.microsoft.com/office/drawing/2014/main" id="{6B64C352-AA85-064D-3FC5-67559E2ECD50}"/>
              </a:ext>
            </a:extLst>
          </p:cNvPr>
          <p:cNvCxnSpPr>
            <a:cxnSpLocks/>
            <a:stCxn id="8" idx="3"/>
          </p:cNvCxnSpPr>
          <p:nvPr/>
        </p:nvCxnSpPr>
        <p:spPr>
          <a:xfrm>
            <a:off x="1475656" y="2199648"/>
            <a:ext cx="2808819" cy="7725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8333B9-4920-F23C-FE2C-5316D782A902}"/>
              </a:ext>
            </a:extLst>
          </p:cNvPr>
          <p:cNvCxnSpPr>
            <a:cxnSpLocks/>
            <a:stCxn id="7" idx="3"/>
          </p:cNvCxnSpPr>
          <p:nvPr/>
        </p:nvCxnSpPr>
        <p:spPr>
          <a:xfrm>
            <a:off x="1476670" y="1559407"/>
            <a:ext cx="5615610" cy="1849475"/>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4A025A-19D5-8483-6D12-FDB190EA92E0}"/>
              </a:ext>
            </a:extLst>
          </p:cNvPr>
          <p:cNvCxnSpPr>
            <a:cxnSpLocks/>
            <a:stCxn id="6" idx="3"/>
          </p:cNvCxnSpPr>
          <p:nvPr/>
        </p:nvCxnSpPr>
        <p:spPr>
          <a:xfrm>
            <a:off x="1475656" y="915566"/>
            <a:ext cx="3960440" cy="2160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2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2" grpId="0"/>
      <p:bldP spid="3" grpId="0"/>
      <p:bldP spid="4"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2"/>
          <a:stretch>
            <a:fillRect/>
          </a:stretch>
        </p:blipFill>
        <p:spPr>
          <a:xfrm>
            <a:off x="-58831" y="-2134"/>
            <a:ext cx="9202830" cy="5303183"/>
          </a:xfrm>
        </p:spPr>
      </p:pic>
    </p:spTree>
    <p:extLst>
      <p:ext uri="{BB962C8B-B14F-4D97-AF65-F5344CB8AC3E}">
        <p14:creationId xmlns:p14="http://schemas.microsoft.com/office/powerpoint/2010/main" val="133315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5F76-3F93-37A1-C7CB-5963EEF105E1}"/>
              </a:ext>
            </a:extLst>
          </p:cNvPr>
          <p:cNvSpPr>
            <a:spLocks noGrp="1"/>
          </p:cNvSpPr>
          <p:nvPr>
            <p:ph type="title"/>
          </p:nvPr>
        </p:nvSpPr>
        <p:spPr/>
        <p:txBody>
          <a:bodyPr/>
          <a:lstStyle/>
          <a:p>
            <a:r>
              <a:rPr lang="en-US" dirty="0"/>
              <a:t>Hmmm, </a:t>
            </a:r>
            <a:r>
              <a:rPr lang="en-US" dirty="0" err="1"/>
              <a:t>en</a:t>
            </a:r>
            <a:r>
              <a:rPr lang="en-US" dirty="0"/>
              <a:t> </a:t>
            </a:r>
            <a:r>
              <a:rPr lang="en-US" dirty="0" err="1"/>
              <a:t>scheikunde</a:t>
            </a:r>
            <a:r>
              <a:rPr lang="en-US" dirty="0"/>
              <a:t> dan?</a:t>
            </a:r>
            <a:endParaRPr lang="en-GB" dirty="0"/>
          </a:p>
        </p:txBody>
      </p:sp>
      <p:sp>
        <p:nvSpPr>
          <p:cNvPr id="3" name="Content Placeholder 2">
            <a:extLst>
              <a:ext uri="{FF2B5EF4-FFF2-40B4-BE49-F238E27FC236}">
                <a16:creationId xmlns:a16="http://schemas.microsoft.com/office/drawing/2014/main" id="{3BBFBFC0-1F27-C0CA-C752-18CDDA000CC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2ABEFE9-5254-27B9-C182-873A6506A986}"/>
              </a:ext>
            </a:extLst>
          </p:cNvPr>
          <p:cNvPicPr>
            <a:picLocks noChangeAspect="1"/>
          </p:cNvPicPr>
          <p:nvPr/>
        </p:nvPicPr>
        <p:blipFill>
          <a:blip r:embed="rId2"/>
          <a:stretch>
            <a:fillRect/>
          </a:stretch>
        </p:blipFill>
        <p:spPr>
          <a:xfrm>
            <a:off x="1298707" y="1202592"/>
            <a:ext cx="6553721" cy="3897494"/>
          </a:xfrm>
          <a:prstGeom prst="rect">
            <a:avLst/>
          </a:prstGeom>
        </p:spPr>
      </p:pic>
    </p:spTree>
    <p:extLst>
      <p:ext uri="{BB962C8B-B14F-4D97-AF65-F5344CB8AC3E}">
        <p14:creationId xmlns:p14="http://schemas.microsoft.com/office/powerpoint/2010/main" val="165479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841F56A-872D-2081-C397-23FDF0C89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4" y="2220027"/>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a:extLst>
              <a:ext uri="{FF2B5EF4-FFF2-40B4-BE49-F238E27FC236}">
                <a16:creationId xmlns:a16="http://schemas.microsoft.com/office/drawing/2014/main" id="{2755E7DB-DD4D-FD5D-DA31-D4913E867CCC}"/>
              </a:ext>
            </a:extLst>
          </p:cNvPr>
          <p:cNvPicPr>
            <a:picLocks noChangeAspect="1"/>
          </p:cNvPicPr>
          <p:nvPr/>
        </p:nvPicPr>
        <p:blipFill>
          <a:blip r:embed="rId3"/>
          <a:stretch>
            <a:fillRect/>
          </a:stretch>
        </p:blipFill>
        <p:spPr>
          <a:xfrm>
            <a:off x="2771799" y="934636"/>
            <a:ext cx="1751587" cy="1133058"/>
          </a:xfrm>
          <a:prstGeom prst="rect">
            <a:avLst/>
          </a:prstGeom>
        </p:spPr>
      </p:pic>
      <p:pic>
        <p:nvPicPr>
          <p:cNvPr id="23" name="Picture 22">
            <a:extLst>
              <a:ext uri="{FF2B5EF4-FFF2-40B4-BE49-F238E27FC236}">
                <a16:creationId xmlns:a16="http://schemas.microsoft.com/office/drawing/2014/main" id="{31B653F9-3367-9A8B-7140-FB97A41C6527}"/>
              </a:ext>
            </a:extLst>
          </p:cNvPr>
          <p:cNvPicPr>
            <a:picLocks noChangeAspect="1"/>
          </p:cNvPicPr>
          <p:nvPr/>
        </p:nvPicPr>
        <p:blipFill>
          <a:blip r:embed="rId4"/>
          <a:stretch>
            <a:fillRect/>
          </a:stretch>
        </p:blipFill>
        <p:spPr>
          <a:xfrm>
            <a:off x="5884488" y="1007005"/>
            <a:ext cx="1802890" cy="1060689"/>
          </a:xfrm>
          <a:prstGeom prst="rect">
            <a:avLst/>
          </a:prstGeom>
        </p:spPr>
      </p:pic>
      <p:pic>
        <p:nvPicPr>
          <p:cNvPr id="24" name="Picture 23">
            <a:extLst>
              <a:ext uri="{FF2B5EF4-FFF2-40B4-BE49-F238E27FC236}">
                <a16:creationId xmlns:a16="http://schemas.microsoft.com/office/drawing/2014/main" id="{4E862E6E-4A01-993F-8BBF-41A77C552CA9}"/>
              </a:ext>
            </a:extLst>
          </p:cNvPr>
          <p:cNvPicPr>
            <a:picLocks noChangeAspect="1"/>
          </p:cNvPicPr>
          <p:nvPr/>
        </p:nvPicPr>
        <p:blipFill>
          <a:blip r:embed="rId5"/>
          <a:stretch>
            <a:fillRect/>
          </a:stretch>
        </p:blipFill>
        <p:spPr>
          <a:xfrm>
            <a:off x="5882786" y="2376418"/>
            <a:ext cx="1802890" cy="1120511"/>
          </a:xfrm>
          <a:prstGeom prst="rect">
            <a:avLst/>
          </a:prstGeom>
        </p:spPr>
      </p:pic>
      <p:pic>
        <p:nvPicPr>
          <p:cNvPr id="27" name="Picture 26">
            <a:extLst>
              <a:ext uri="{FF2B5EF4-FFF2-40B4-BE49-F238E27FC236}">
                <a16:creationId xmlns:a16="http://schemas.microsoft.com/office/drawing/2014/main" id="{B3C2FF3E-532B-89FA-5AA0-773562D807A9}"/>
              </a:ext>
            </a:extLst>
          </p:cNvPr>
          <p:cNvPicPr>
            <a:picLocks noChangeAspect="1"/>
          </p:cNvPicPr>
          <p:nvPr/>
        </p:nvPicPr>
        <p:blipFill>
          <a:blip r:embed="rId6"/>
          <a:stretch>
            <a:fillRect/>
          </a:stretch>
        </p:blipFill>
        <p:spPr>
          <a:xfrm>
            <a:off x="-23903" y="975456"/>
            <a:ext cx="1751586" cy="1088979"/>
          </a:xfrm>
          <a:prstGeom prst="rect">
            <a:avLst/>
          </a:prstGeom>
        </p:spPr>
      </p:pic>
      <p:pic>
        <p:nvPicPr>
          <p:cNvPr id="28" name="Picture 27">
            <a:extLst>
              <a:ext uri="{FF2B5EF4-FFF2-40B4-BE49-F238E27FC236}">
                <a16:creationId xmlns:a16="http://schemas.microsoft.com/office/drawing/2014/main" id="{68F9F73F-6B84-034F-C840-DC7CB8B90099}"/>
              </a:ext>
            </a:extLst>
          </p:cNvPr>
          <p:cNvPicPr>
            <a:picLocks noChangeAspect="1"/>
          </p:cNvPicPr>
          <p:nvPr/>
        </p:nvPicPr>
        <p:blipFill>
          <a:blip r:embed="rId7"/>
          <a:stretch>
            <a:fillRect/>
          </a:stretch>
        </p:blipFill>
        <p:spPr>
          <a:xfrm>
            <a:off x="2786426" y="2113508"/>
            <a:ext cx="1729894" cy="1729894"/>
          </a:xfrm>
          <a:prstGeom prst="rect">
            <a:avLst/>
          </a:prstGeom>
        </p:spPr>
      </p:pic>
      <p:pic>
        <p:nvPicPr>
          <p:cNvPr id="2054"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788" y="0"/>
            <a:ext cx="6956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lIns="91440" tIns="45720" rIns="91440" bIns="45720" rtlCol="0" anchor="t">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lIns="91440" tIns="45720" rIns="91440" bIns="45720" rtlCol="0" anchor="t">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Picture 19">
            <a:extLst>
              <a:ext uri="{FF2B5EF4-FFF2-40B4-BE49-F238E27FC236}">
                <a16:creationId xmlns:a16="http://schemas.microsoft.com/office/drawing/2014/main" id="{0B98F192-E7EC-52ED-E923-0630FAB5E451}"/>
              </a:ext>
            </a:extLst>
          </p:cNvPr>
          <p:cNvPicPr>
            <a:picLocks noChangeAspect="1"/>
          </p:cNvPicPr>
          <p:nvPr/>
        </p:nvPicPr>
        <p:blipFill>
          <a:blip r:embed="rId2"/>
          <a:stretch>
            <a:fillRect/>
          </a:stretch>
        </p:blipFill>
        <p:spPr>
          <a:xfrm>
            <a:off x="1547664" y="77646"/>
            <a:ext cx="1152128" cy="1152128"/>
          </a:xfrm>
          <a:prstGeom prst="rect">
            <a:avLst/>
          </a:prstGeom>
        </p:spPr>
      </p:pic>
    </p:spTree>
    <p:extLst>
      <p:ext uri="{BB962C8B-B14F-4D97-AF65-F5344CB8AC3E}">
        <p14:creationId xmlns:p14="http://schemas.microsoft.com/office/powerpoint/2010/main" val="2893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10000" decel="10000" fill="hold" nodeType="clickEffect">
                                  <p:stCondLst>
                                    <p:cond delay="0"/>
                                  </p:stCondLst>
                                  <p:childTnLst>
                                    <p:animMotion origin="layout" path="M 1.66667E-6 -3.7037E-6 L 1.66667E-6 0.00031 C 0.00069 0.00834 0.00173 0.01667 0.00191 0.02531 C 0.00208 0.06266 0.00156 0.1 0.00087 0.13735 C 0.00069 0.1463 -0.00104 0.18457 -0.00174 0.1997 C -0.00208 0.28581 -0.00208 0.37161 -0.00261 0.45772 C -0.00261 0.4605 -0.00347 0.46297 -0.00347 0.46574 C -0.00399 0.48426 -0.00417 0.50309 -0.00434 0.52161 C -0.00399 0.53982 -0.00417 0.55062 -0.00261 0.56667 C -0.00243 0.56883 -0.00208 0.57068 -0.00174 0.57284 C -0.00139 0.57809 -0.00122 0.58365 -0.00087 0.58889 C -0.0007 0.59105 -0.00018 0.5929 1.66667E-6 0.59507 C 0.00104 0.61019 0.00087 0.61173 0.00087 0.62253 L 0.00087 0.62284 C 0.02048 0.60186 0.02639 0.59846 0.04201 0.57439 C 0.04913 0.56389 0.05538 0.55124 0.0625 0.54074 C 0.08698 0.50556 0.07448 0.53828 0.10364 0.48457 C 0.11007 0.47284 0.11458 0.45803 0.12066 0.44476 C 0.13333 0.41667 0.14566 0.38766 0.15989 0.36173 C 0.19392 0.29908 0.20816 0.27747 0.23663 0.20926 C 0.24062 0.2 0.2526 0.16914 0.25989 0.15649 C 0.2651 0.14784 0.27048 0.1392 0.27587 0.13087 C 0.28107 0.12315 0.28715 0.11698 0.29201 0.10865 C 0.29757 0.09877 0.30121 0.0855 0.30712 0.07655 C 0.31406 0.06605 0.3191 0.0605 0.32413 0.04784 C 0.32535 0.04476 0.32587 0.04136 0.32691 0.03828 C 0.32882 0.03149 0.3309 0.02531 0.33316 0.01883 C 0.3342 0.01574 0.33663 0.00926 0.33663 0.00957 L 0.33663 0.00926 C 0.33732 0.0284 0.33785 0.04784 0.33837 0.06667 C 0.33993 0.12562 0.34288 0.2429 0.34288 0.24321 C 0.34236 0.3 0.34236 0.35741 0.34114 0.4142 C 0.34062 0.43673 0.3375 0.48149 0.3375 0.48179 C 0.33732 0.49723 0.33767 0.51266 0.33663 0.52809 C 0.33524 0.54877 0.3316 0.57377 0.32864 0.59507 C 0.33298 0.60957 0.33333 0.60865 0.33576 0.62408 C 0.33594 0.625 0.33576 0.62624 0.33576 0.62716 L 0.33576 0.62747 L 0.38941 0.51204 C 0.40642 0.47624 0.44392 0.4 0.46163 0.36482 C 0.47222 0.34352 0.48316 0.32315 0.49375 0.30216 C 0.50486 0.28025 0.51337 0.2534 0.52691 0.23642 C 0.54913 0.20895 0.59167 0.15988 0.60625 0.12284 C 0.62187 0.08395 0.60798 0.11513 0.63125 0.075 C 0.6342 0.06976 0.63628 0.06358 0.63941 0.05895 C 0.64236 0.05402 0.64583 0.05031 0.64913 0.0463 C 0.65295 0.04167 0.65712 0.03828 0.66076 0.03303 C 0.66562 0.02655 0.66528 0.02686 0.66962 0.01883 L 0.67153 0.00618 L 0.67153 0.00649 C 0.67569 0.02932 0.68142 0.05247 0.68403 0.07655 C 0.69097 0.1426 0.69236 0.19198 0.69479 0.25432 C 0.69444 0.28581 0.69531 0.39692 0.69201 0.45093 C 0.69045 0.47531 0.68646 0.4892 0.68212 0.51358 C 0.67969 0.52871 0.67864 0.53797 0.67691 0.55186 C 0.67673 0.55926 0.67604 0.59537 0.675 0.60803 C 0.67292 0.6355 0.67326 0.61111 0.67326 0.63241 " pathEditMode="relative" rAng="0" ptsTypes="AAAAAAAAAAAAAAAAAAAAAAAAAAAAAAAAAAAAAAAAAAAAAAAAAAAAAAAAA">
                                      <p:cBhvr>
                                        <p:cTn id="6" dur="20000" fill="hold"/>
                                        <p:tgtEl>
                                          <p:spTgt spid="20"/>
                                        </p:tgtEl>
                                        <p:attrNameLst>
                                          <p:attrName>ppt_x</p:attrName>
                                          <p:attrName>ppt_y</p:attrName>
                                        </p:attrNameLst>
                                      </p:cBhvr>
                                      <p:rCtr x="34514" y="316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2"/>
          <a:stretch>
            <a:fillRect/>
          </a:stretch>
        </p:blipFill>
        <p:spPr>
          <a:xfrm>
            <a:off x="352985" y="98719"/>
            <a:ext cx="8589308" cy="4832536"/>
          </a:xfrm>
        </p:spPr>
      </p:pic>
    </p:spTree>
    <p:extLst>
      <p:ext uri="{BB962C8B-B14F-4D97-AF65-F5344CB8AC3E}">
        <p14:creationId xmlns:p14="http://schemas.microsoft.com/office/powerpoint/2010/main" val="254693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Y:\GitHub\Weekendschool-Natuurkunde-Physics\Beroepen\Foto's\BrugMilau3.jpg"/>
          <p:cNvPicPr>
            <a:picLocks noChangeAspect="1" noChangeArrowheads="1"/>
          </p:cNvPicPr>
          <p:nvPr/>
        </p:nvPicPr>
        <p:blipFill>
          <a:blip r:embed="rId3" cstate="print"/>
          <a:srcRect/>
          <a:stretch>
            <a:fillRect/>
          </a:stretch>
        </p:blipFill>
        <p:spPr bwMode="auto">
          <a:xfrm>
            <a:off x="0" y="0"/>
            <a:ext cx="6526953" cy="4352080"/>
          </a:xfrm>
          <a:prstGeom prst="rect">
            <a:avLst/>
          </a:prstGeom>
          <a:noFill/>
        </p:spPr>
      </p:pic>
      <p:pic>
        <p:nvPicPr>
          <p:cNvPr id="1027" name="Picture 3" descr="Y:\GitHub\Weekendschool-Natuurkunde-Physics\Beroepen\Foto's\BrugMilau2.jpg"/>
          <p:cNvPicPr>
            <a:picLocks noChangeAspect="1" noChangeArrowheads="1"/>
          </p:cNvPicPr>
          <p:nvPr/>
        </p:nvPicPr>
        <p:blipFill>
          <a:blip r:embed="rId4" cstate="print"/>
          <a:srcRect/>
          <a:stretch>
            <a:fillRect/>
          </a:stretch>
        </p:blipFill>
        <p:spPr bwMode="auto">
          <a:xfrm>
            <a:off x="4495387" y="2046361"/>
            <a:ext cx="4648613" cy="3097139"/>
          </a:xfrm>
          <a:prstGeom prst="rect">
            <a:avLst/>
          </a:prstGeom>
          <a:noFill/>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16664</TotalTime>
  <Words>967</Words>
  <Application>Microsoft Office PowerPoint</Application>
  <PresentationFormat>On-screen Show (16:9)</PresentationFormat>
  <Paragraphs>240</Paragraphs>
  <Slides>14</Slides>
  <Notes>5</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Office-thema</vt:lpstr>
      <vt:lpstr>PowerPoint Presentation</vt:lpstr>
      <vt:lpstr>PowerPoint Presentation</vt:lpstr>
      <vt:lpstr>PowerPoint Presentation</vt:lpstr>
      <vt:lpstr>Hmmm, en scheikunde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96</cp:revision>
  <dcterms:created xsi:type="dcterms:W3CDTF">2019-02-16T11:50:46Z</dcterms:created>
  <dcterms:modified xsi:type="dcterms:W3CDTF">2024-11-22T09:56:36Z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